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0"/>
  </p:notesMasterIdLst>
  <p:sldIdLst>
    <p:sldId id="258" r:id="rId2"/>
    <p:sldId id="259" r:id="rId3"/>
    <p:sldId id="264" r:id="rId4"/>
    <p:sldId id="265" r:id="rId5"/>
    <p:sldId id="281" r:id="rId6"/>
    <p:sldId id="285" r:id="rId7"/>
    <p:sldId id="284" r:id="rId8"/>
    <p:sldId id="275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SemiBold" panose="00000700000000000000" pitchFamily="2" charset="0"/>
      <p:regular r:id="rId19"/>
      <p:bold r:id="rId20"/>
      <p:italic r:id="rId21"/>
      <p:boldItalic r:id="rId22"/>
    </p:embeddedFont>
    <p:embeddedFont>
      <p:font typeface="Quattrocento Sans" panose="020B05020500000200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nette Mundinger Hardy" initials="JMH" lastIdx="1" clrIdx="0">
    <p:extLst>
      <p:ext uri="{19B8F6BF-5375-455C-9EA6-DF929625EA0E}">
        <p15:presenceInfo xmlns:p15="http://schemas.microsoft.com/office/powerpoint/2012/main" userId="S-1-5-21-3166440436-281548588-682752990-2343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2030" autoAdjust="0"/>
  </p:normalViewPr>
  <p:slideViewPr>
    <p:cSldViewPr snapToGrid="0">
      <p:cViewPr varScale="1">
        <p:scale>
          <a:sx n="70" d="100"/>
          <a:sy n="70" d="100"/>
        </p:scale>
        <p:origin x="69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" name="Google Shape;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36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543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9044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BBCB3-D2B9-4216-AE14-B986664A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Google Shape;36;p9"/>
          <p:cNvSpPr/>
          <p:nvPr/>
        </p:nvSpPr>
        <p:spPr>
          <a:xfrm rot="10800000" flipH="1">
            <a:off x="-7625" y="4586505"/>
            <a:ext cx="12212931" cy="2380345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9"/>
          <p:cNvSpPr/>
          <p:nvPr/>
        </p:nvSpPr>
        <p:spPr>
          <a:xfrm flipH="1">
            <a:off x="295567" y="295688"/>
            <a:ext cx="1889030" cy="2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9"/>
          <p:cNvSpPr/>
          <p:nvPr/>
        </p:nvSpPr>
        <p:spPr>
          <a:xfrm>
            <a:off x="10738974" y="-27573"/>
            <a:ext cx="1453750" cy="2046566"/>
          </a:xfrm>
          <a:custGeom>
            <a:avLst/>
            <a:gdLst/>
            <a:ahLst/>
            <a:cxnLst/>
            <a:rect l="l" t="t" r="r" b="b"/>
            <a:pathLst>
              <a:path w="2262646" h="3185317" extrusionOk="0">
                <a:moveTo>
                  <a:pt x="386051" y="0"/>
                </a:moveTo>
                <a:lnTo>
                  <a:pt x="2262646" y="0"/>
                </a:lnTo>
                <a:lnTo>
                  <a:pt x="2262646" y="3167048"/>
                </a:lnTo>
                <a:lnTo>
                  <a:pt x="2210793" y="3174962"/>
                </a:lnTo>
                <a:cubicBezTo>
                  <a:pt x="2143367" y="3181809"/>
                  <a:pt x="2074953" y="3185317"/>
                  <a:pt x="2005720" y="3185317"/>
                </a:cubicBezTo>
                <a:cubicBezTo>
                  <a:pt x="897991" y="3185317"/>
                  <a:pt x="0" y="2287326"/>
                  <a:pt x="0" y="1179597"/>
                </a:cubicBezTo>
                <a:cubicBezTo>
                  <a:pt x="0" y="764199"/>
                  <a:pt x="126280" y="378295"/>
                  <a:pt x="342545" y="581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10832526" y="1727974"/>
            <a:ext cx="103307" cy="1033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11879750" y="2271179"/>
            <a:ext cx="103307" cy="1033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10379133" y="122417"/>
            <a:ext cx="174957" cy="1749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530925" y="4959450"/>
            <a:ext cx="11035500" cy="14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BONJOUR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à  tous !</a:t>
            </a:r>
            <a:endParaRPr sz="80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15009"/>
          <a:stretch/>
        </p:blipFill>
        <p:spPr>
          <a:xfrm>
            <a:off x="5810866" y="-18660"/>
            <a:ext cx="6381134" cy="5360225"/>
          </a:xfrm>
          <a:custGeom>
            <a:avLst/>
            <a:gdLst/>
            <a:ahLst/>
            <a:cxnLst/>
            <a:rect l="l" t="t" r="r" b="b"/>
            <a:pathLst>
              <a:path w="6381134" h="5360225" extrusionOk="0">
                <a:moveTo>
                  <a:pt x="1562439" y="0"/>
                </a:moveTo>
                <a:lnTo>
                  <a:pt x="6381134" y="0"/>
                </a:lnTo>
                <a:lnTo>
                  <a:pt x="6381134" y="2776877"/>
                </a:lnTo>
                <a:lnTo>
                  <a:pt x="4584333" y="4573677"/>
                </a:lnTo>
                <a:cubicBezTo>
                  <a:pt x="4059968" y="5098042"/>
                  <a:pt x="3372704" y="5360225"/>
                  <a:pt x="2685441" y="5360225"/>
                </a:cubicBezTo>
                <a:cubicBezTo>
                  <a:pt x="1998177" y="5360225"/>
                  <a:pt x="1310913" y="5098042"/>
                  <a:pt x="786548" y="4573677"/>
                </a:cubicBezTo>
                <a:cubicBezTo>
                  <a:pt x="-262182" y="3524948"/>
                  <a:pt x="-262182" y="1824621"/>
                  <a:pt x="786548" y="77589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1125476" y="1153350"/>
            <a:ext cx="4272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Programme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du jour.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1240082" y="5805815"/>
            <a:ext cx="1178700" cy="355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C’est parti !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437745" y="3241700"/>
            <a:ext cx="7138314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232323"/>
                </a:solidFill>
                <a:latin typeface="Montserrat"/>
                <a:ea typeface="Montserrat"/>
                <a:cs typeface="Montserrat"/>
                <a:sym typeface="Montserrat"/>
              </a:rPr>
              <a:t>Les </a:t>
            </a:r>
            <a:r>
              <a:rPr lang="en-US" sz="3000" b="1" i="0" u="none" strike="noStrike" cap="none" dirty="0" err="1">
                <a:solidFill>
                  <a:srgbClr val="232323"/>
                </a:solidFill>
                <a:latin typeface="Montserrat"/>
                <a:ea typeface="Montserrat"/>
                <a:cs typeface="Montserrat"/>
                <a:sym typeface="Montserrat"/>
              </a:rPr>
              <a:t>chiffres</a:t>
            </a:r>
            <a:endParaRPr sz="3000" b="1" i="0" u="none" strike="noStrike" cap="none" dirty="0">
              <a:solidFill>
                <a:srgbClr val="2323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232323"/>
                </a:solidFill>
                <a:latin typeface="Montserrat"/>
                <a:ea typeface="Montserrat"/>
                <a:cs typeface="Montserrat"/>
                <a:sym typeface="Montserrat"/>
              </a:rPr>
              <a:t>Jeux</a:t>
            </a:r>
            <a:endParaRPr lang="en-US" sz="3000" b="1" i="0" u="none" strike="noStrike" cap="none" dirty="0">
              <a:solidFill>
                <a:srgbClr val="2323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fr-CA" sz="3000" b="1" dirty="0">
                <a:solidFill>
                  <a:srgbClr val="232323"/>
                </a:solidFill>
                <a:latin typeface="Montserrat"/>
                <a:ea typeface="Montserrat"/>
                <a:cs typeface="Montserrat"/>
                <a:sym typeface="Montserrat"/>
              </a:rPr>
              <a:t>Révisions/description physique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fr-CA" sz="3000" b="1" i="0" u="none" strike="noStrike" cap="none" dirty="0">
                <a:solidFill>
                  <a:srgbClr val="232323"/>
                </a:solidFill>
                <a:latin typeface="Montserrat"/>
                <a:ea typeface="Montserrat"/>
                <a:cs typeface="Montserrat"/>
                <a:sym typeface="Montserrat"/>
              </a:rPr>
              <a:t>Phonétique</a:t>
            </a:r>
            <a:endParaRPr sz="3000" b="1" i="0" u="none" strike="noStrike" cap="none" dirty="0">
              <a:solidFill>
                <a:srgbClr val="23232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 rot="5400000" flipH="1">
            <a:off x="624378" y="-643041"/>
            <a:ext cx="5879939" cy="7128697"/>
          </a:xfrm>
          <a:custGeom>
            <a:avLst/>
            <a:gdLst/>
            <a:ahLst/>
            <a:cxnLst/>
            <a:rect l="l" t="t" r="r" b="b"/>
            <a:pathLst>
              <a:path w="3804471" h="4612449" extrusionOk="0">
                <a:moveTo>
                  <a:pt x="3685877" y="0"/>
                </a:moveTo>
                <a:lnTo>
                  <a:pt x="3804471" y="838"/>
                </a:lnTo>
                <a:lnTo>
                  <a:pt x="3804471" y="4612449"/>
                </a:lnTo>
                <a:lnTo>
                  <a:pt x="0" y="4612449"/>
                </a:lnTo>
                <a:lnTo>
                  <a:pt x="186163" y="4536246"/>
                </a:lnTo>
                <a:cubicBezTo>
                  <a:pt x="765203" y="4298121"/>
                  <a:pt x="1477197" y="3986971"/>
                  <a:pt x="1842322" y="3564696"/>
                </a:cubicBezTo>
                <a:cubicBezTo>
                  <a:pt x="2572572" y="2720146"/>
                  <a:pt x="2296347" y="1802571"/>
                  <a:pt x="2566222" y="1031046"/>
                </a:cubicBezTo>
                <a:cubicBezTo>
                  <a:pt x="2751761" y="500623"/>
                  <a:pt x="3171407" y="36229"/>
                  <a:pt x="36858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6986699" y="1281575"/>
            <a:ext cx="37638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Parlons 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chiffres.</a:t>
            </a:r>
            <a:endParaRPr sz="48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36" name="Google Shape;136;p15"/>
          <p:cNvGrpSpPr/>
          <p:nvPr/>
        </p:nvGrpSpPr>
        <p:grpSpPr>
          <a:xfrm>
            <a:off x="1121048" y="1938186"/>
            <a:ext cx="5196308" cy="4855832"/>
            <a:chOff x="1121048" y="1938186"/>
            <a:chExt cx="5196308" cy="4855832"/>
          </a:xfrm>
        </p:grpSpPr>
        <p:grpSp>
          <p:nvGrpSpPr>
            <p:cNvPr id="137" name="Google Shape;137;p15"/>
            <p:cNvGrpSpPr/>
            <p:nvPr/>
          </p:nvGrpSpPr>
          <p:grpSpPr>
            <a:xfrm>
              <a:off x="1121048" y="1938186"/>
              <a:ext cx="5196308" cy="4593062"/>
              <a:chOff x="1121048" y="1938186"/>
              <a:chExt cx="5196308" cy="4593062"/>
            </a:xfrm>
          </p:grpSpPr>
          <p:sp>
            <p:nvSpPr>
              <p:cNvPr id="138" name="Google Shape;138;p15"/>
              <p:cNvSpPr/>
              <p:nvPr/>
            </p:nvSpPr>
            <p:spPr>
              <a:xfrm>
                <a:off x="6142399" y="1938186"/>
                <a:ext cx="174957" cy="17495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1121048" y="4698440"/>
                <a:ext cx="103307" cy="10330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5243835" y="5755205"/>
                <a:ext cx="249466" cy="24946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1172701" y="6266308"/>
                <a:ext cx="264940" cy="2649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753466" y="5961312"/>
                <a:ext cx="103307" cy="10330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15"/>
            <p:cNvSpPr/>
            <p:nvPr/>
          </p:nvSpPr>
          <p:spPr>
            <a:xfrm>
              <a:off x="4208880" y="6544552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4" name="Google Shape;144;p15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1197032" y="998315"/>
            <a:ext cx="4861368" cy="4861368"/>
          </a:xfrm>
          <a:custGeom>
            <a:avLst/>
            <a:gdLst/>
            <a:ahLst/>
            <a:cxnLst/>
            <a:rect l="l" t="t" r="r" b="b"/>
            <a:pathLst>
              <a:path w="4861368" h="4861368" extrusionOk="0">
                <a:moveTo>
                  <a:pt x="2430684" y="0"/>
                </a:moveTo>
                <a:cubicBezTo>
                  <a:pt x="3773114" y="0"/>
                  <a:pt x="4861368" y="1088254"/>
                  <a:pt x="4861368" y="2430684"/>
                </a:cubicBezTo>
                <a:cubicBezTo>
                  <a:pt x="4861368" y="3773114"/>
                  <a:pt x="3773114" y="4861368"/>
                  <a:pt x="2430684" y="4861368"/>
                </a:cubicBezTo>
                <a:cubicBezTo>
                  <a:pt x="1088254" y="4861368"/>
                  <a:pt x="0" y="3773114"/>
                  <a:pt x="0" y="2430684"/>
                </a:cubicBezTo>
                <a:cubicBezTo>
                  <a:pt x="0" y="1088254"/>
                  <a:pt x="1088254" y="0"/>
                  <a:pt x="243068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7129750" y="3007275"/>
            <a:ext cx="28443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 1 à </a:t>
            </a:r>
            <a:r>
              <a:rPr lang="en-US" sz="3600" dirty="0">
                <a:latin typeface="Montserrat"/>
                <a:ea typeface="Montserrat"/>
                <a:cs typeface="Montserrat"/>
                <a:sym typeface="Montserrat"/>
              </a:rPr>
              <a:t>100</a:t>
            </a:r>
            <a:endParaRPr sz="36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+"/>
            </a:pPr>
            <a:r>
              <a:rPr lang="en-US" sz="36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pratique</a:t>
            </a:r>
            <a:endParaRPr sz="36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/>
        </p:nvSpPr>
        <p:spPr>
          <a:xfrm>
            <a:off x="58800" y="150350"/>
            <a:ext cx="12074399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 chiffres que </a:t>
            </a:r>
            <a:r>
              <a:rPr lang="en-US" sz="41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vous</a:t>
            </a:r>
            <a:r>
              <a:rPr lang="en-US" sz="41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4100" b="0" i="0" u="none" strike="noStrike" cap="none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DEVEZ CONNAÎTRE!!</a:t>
            </a:r>
            <a:endParaRPr sz="41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50675" y="1241450"/>
            <a:ext cx="2230200" cy="5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 = zéro</a:t>
            </a:r>
            <a:endParaRPr sz="3000" b="0" i="0" u="none" strike="noStrike" cap="none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 = un</a:t>
            </a:r>
            <a:endParaRPr sz="3000" b="0" i="0" u="none" strike="noStrike" cap="none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 = deux</a:t>
            </a:r>
            <a:endParaRPr sz="3000" b="0" i="0" u="none" strike="noStrike" cap="none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 = trois</a:t>
            </a:r>
            <a:endParaRPr sz="3000" b="0" i="0" u="none" strike="noStrike" cap="none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 = quatre</a:t>
            </a:r>
            <a:endParaRPr sz="3000" b="0" i="0" u="none" strike="noStrike" cap="none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 = cinq</a:t>
            </a:r>
            <a:endParaRPr sz="3000" b="0" i="0" u="none" strike="noStrike" cap="none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 = six</a:t>
            </a:r>
            <a:endParaRPr sz="3000" b="0" i="0" u="none" strike="noStrike" cap="none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 = sept</a:t>
            </a:r>
            <a:endParaRPr sz="3000" b="0" i="0" u="none" strike="noStrike" cap="none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8 = huit</a:t>
            </a:r>
            <a:endParaRPr sz="3000" b="0" i="0" u="none" strike="noStrike" cap="none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9 = neuf</a:t>
            </a:r>
            <a:endParaRPr sz="3000" b="0" i="0" u="none" strike="noStrike" cap="none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 = dix</a:t>
            </a:r>
            <a:endParaRPr sz="3000" b="0" i="0" u="none" strike="noStrike" cap="none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2771300" y="1241450"/>
            <a:ext cx="3218100" cy="59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 = </a:t>
            </a:r>
            <a:r>
              <a:rPr lang="en-US" sz="30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onze</a:t>
            </a:r>
            <a:endParaRPr sz="30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12 = </a:t>
            </a:r>
            <a:r>
              <a:rPr lang="en-US" sz="30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douze</a:t>
            </a:r>
            <a:endParaRPr sz="30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13 = </a:t>
            </a:r>
            <a:r>
              <a:rPr lang="en-US" sz="30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treize</a:t>
            </a:r>
            <a:endParaRPr sz="30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14 = quatorze</a:t>
            </a:r>
            <a:endParaRPr sz="30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15 = </a:t>
            </a:r>
            <a:r>
              <a:rPr lang="en-US" sz="30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quinze</a:t>
            </a:r>
            <a:endParaRPr sz="30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16 = seize</a:t>
            </a:r>
            <a:endParaRPr sz="30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17 = dix-sept</a:t>
            </a:r>
            <a:endParaRPr sz="30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18 = dix-</a:t>
            </a:r>
            <a:r>
              <a:rPr lang="en-US" sz="30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huit</a:t>
            </a:r>
            <a:endParaRPr sz="30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19 = dix-</a:t>
            </a:r>
            <a:r>
              <a:rPr lang="en-US" sz="30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neuf</a:t>
            </a:r>
            <a:endParaRPr sz="30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 = </a:t>
            </a:r>
            <a:r>
              <a:rPr lang="en-US" sz="30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vingt</a:t>
            </a:r>
            <a:endParaRPr sz="30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21 = </a:t>
            </a:r>
            <a:r>
              <a:rPr lang="en-US" sz="30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vingt</a:t>
            </a:r>
            <a:r>
              <a:rPr lang="en-US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et </a:t>
            </a:r>
            <a:r>
              <a:rPr lang="en-US" sz="3000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fr-CA" sz="30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…..100= cent</a:t>
            </a:r>
            <a:endParaRPr lang="en-US" sz="3000" b="0" i="0" u="none" strike="noStrike" cap="none" dirty="0">
              <a:solidFill>
                <a:srgbClr val="23232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l="18594" r="18586"/>
          <a:stretch/>
        </p:blipFill>
        <p:spPr>
          <a:xfrm rot="10800000" flipH="1">
            <a:off x="6728774" y="1015516"/>
            <a:ext cx="5575992" cy="5917659"/>
          </a:xfrm>
          <a:custGeom>
            <a:avLst/>
            <a:gdLst/>
            <a:ahLst/>
            <a:cxnLst/>
            <a:rect l="l" t="t" r="r" b="b"/>
            <a:pathLst>
              <a:path w="5632315" h="6262073" extrusionOk="0">
                <a:moveTo>
                  <a:pt x="5632315" y="0"/>
                </a:moveTo>
                <a:lnTo>
                  <a:pt x="5632315" y="3481327"/>
                </a:lnTo>
                <a:lnTo>
                  <a:pt x="3442147" y="5671494"/>
                </a:lnTo>
                <a:cubicBezTo>
                  <a:pt x="2654707" y="6458933"/>
                  <a:pt x="1378017" y="6458933"/>
                  <a:pt x="590578" y="5671494"/>
                </a:cubicBezTo>
                <a:lnTo>
                  <a:pt x="590580" y="5671494"/>
                </a:lnTo>
                <a:cubicBezTo>
                  <a:pt x="-196859" y="4884055"/>
                  <a:pt x="-196859" y="3607365"/>
                  <a:pt x="590580" y="2819926"/>
                </a:cubicBezTo>
                <a:lnTo>
                  <a:pt x="3410507" y="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405578" y="251955"/>
            <a:ext cx="3569076" cy="8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fr-CA" sz="4800" b="1" dirty="0">
                <a:latin typeface="Arial" panose="020B0604020202020204" pitchFamily="34" charset="0"/>
              </a:rPr>
              <a:t>Questions : 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405577" y="1622513"/>
            <a:ext cx="6409890" cy="418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1600" b="1" dirty="0"/>
              <a:t>Quel âge as-tu? (</a:t>
            </a:r>
            <a:r>
              <a:rPr lang="fr-FR" sz="1600" b="1" dirty="0" err="1"/>
              <a:t>informal</a:t>
            </a:r>
            <a:r>
              <a:rPr lang="fr-FR" sz="1600" b="1" dirty="0"/>
              <a:t>) Quel âge avez-vous? (</a:t>
            </a:r>
            <a:r>
              <a:rPr lang="fr-FR" sz="1600" b="1" dirty="0" err="1"/>
              <a:t>formal</a:t>
            </a:r>
            <a:r>
              <a:rPr lang="fr-FR" sz="1600" b="1" dirty="0"/>
              <a:t>) /How </a:t>
            </a:r>
            <a:r>
              <a:rPr lang="fr-FR" sz="1600" b="1" dirty="0" err="1"/>
              <a:t>old</a:t>
            </a:r>
            <a:r>
              <a:rPr lang="fr-FR" sz="1600" b="1" dirty="0"/>
              <a:t> are </a:t>
            </a:r>
            <a:r>
              <a:rPr lang="fr-FR" sz="1600" b="1" dirty="0" err="1"/>
              <a:t>you</a:t>
            </a:r>
            <a:r>
              <a:rPr lang="fr-FR" sz="1600" b="1" dirty="0"/>
              <a:t>?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fr-FR" sz="1600" dirty="0"/>
              <a:t>You </a:t>
            </a:r>
            <a:r>
              <a:rPr lang="fr-FR" sz="1600" dirty="0" err="1"/>
              <a:t>answer</a:t>
            </a:r>
            <a:r>
              <a:rPr lang="fr-FR" sz="1600" dirty="0"/>
              <a:t>: J'ai …. ans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fr-FR" sz="1600" dirty="0"/>
              <a:t>You </a:t>
            </a:r>
            <a:r>
              <a:rPr lang="fr-FR" sz="1600" dirty="0" err="1"/>
              <a:t>present</a:t>
            </a:r>
            <a:r>
              <a:rPr lang="fr-FR" sz="1600" dirty="0"/>
              <a:t> </a:t>
            </a:r>
            <a:r>
              <a:rPr lang="fr-FR" sz="1600" dirty="0" err="1"/>
              <a:t>someone</a:t>
            </a:r>
            <a:r>
              <a:rPr lang="fr-FR" sz="1600" dirty="0"/>
              <a:t>: il a….ans (</a:t>
            </a:r>
            <a:r>
              <a:rPr lang="fr-FR" sz="1600" dirty="0" err="1"/>
              <a:t>he</a:t>
            </a:r>
            <a:r>
              <a:rPr lang="fr-FR" sz="1600" dirty="0"/>
              <a:t>..) elle a ….. ans (</a:t>
            </a:r>
            <a:r>
              <a:rPr lang="fr-FR" sz="1600" dirty="0" err="1"/>
              <a:t>she</a:t>
            </a:r>
            <a:r>
              <a:rPr lang="fr-FR" sz="1600" dirty="0"/>
              <a:t> ….)</a:t>
            </a:r>
          </a:p>
          <a:p>
            <a:pPr lvl="0"/>
            <a:r>
              <a:rPr lang="fr-FR" sz="1600" b="1" dirty="0"/>
              <a:t>Quelle est ta date de naissance? (</a:t>
            </a:r>
            <a:r>
              <a:rPr lang="fr-FR" sz="1600" b="1" dirty="0" err="1"/>
              <a:t>informal</a:t>
            </a:r>
            <a:r>
              <a:rPr lang="fr-FR" sz="1600" b="1" dirty="0"/>
              <a:t>)Quelle est votre date de naissance? (</a:t>
            </a:r>
            <a:r>
              <a:rPr lang="fr-FR" sz="1600" b="1" dirty="0" err="1"/>
              <a:t>formal</a:t>
            </a:r>
            <a:r>
              <a:rPr lang="fr-FR" sz="1600" b="1" dirty="0"/>
              <a:t>) /</a:t>
            </a:r>
            <a:r>
              <a:rPr lang="fr-FR" sz="1600" b="1" dirty="0" err="1"/>
              <a:t>What</a:t>
            </a:r>
            <a:r>
              <a:rPr lang="fr-FR" sz="1600" b="1" dirty="0"/>
              <a:t> </a:t>
            </a:r>
            <a:r>
              <a:rPr lang="fr-FR" sz="1600" b="1" dirty="0" err="1"/>
              <a:t>is</a:t>
            </a:r>
            <a:r>
              <a:rPr lang="fr-FR" sz="1600" b="1" dirty="0"/>
              <a:t> </a:t>
            </a:r>
            <a:r>
              <a:rPr lang="fr-FR" sz="1600" b="1" dirty="0" err="1"/>
              <a:t>your</a:t>
            </a:r>
            <a:r>
              <a:rPr lang="fr-FR" sz="1600" b="1" dirty="0"/>
              <a:t> date of </a:t>
            </a:r>
            <a:r>
              <a:rPr lang="fr-FR" sz="1600" b="1" dirty="0" err="1"/>
              <a:t>birth</a:t>
            </a:r>
            <a:r>
              <a:rPr lang="fr-FR" sz="1600" b="1" dirty="0"/>
              <a:t>?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fr-FR" sz="1600" dirty="0"/>
              <a:t>You </a:t>
            </a:r>
            <a:r>
              <a:rPr lang="fr-FR" sz="1600" dirty="0" err="1"/>
              <a:t>answer</a:t>
            </a:r>
            <a:r>
              <a:rPr lang="fr-FR" sz="1600" dirty="0"/>
              <a:t> : Ma date de naissance est…..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fr-FR" sz="1600" b="1" dirty="0"/>
              <a:t>You </a:t>
            </a:r>
            <a:r>
              <a:rPr lang="fr-FR" sz="1600" b="1" dirty="0" err="1"/>
              <a:t>present</a:t>
            </a:r>
            <a:r>
              <a:rPr lang="fr-FR" sz="1600" b="1" dirty="0"/>
              <a:t> </a:t>
            </a:r>
            <a:r>
              <a:rPr lang="fr-FR" sz="1600" b="1" dirty="0" err="1"/>
              <a:t>someone</a:t>
            </a:r>
            <a:r>
              <a:rPr lang="fr-FR" sz="1600" b="1" dirty="0"/>
              <a:t>: sa date de naissance est…..</a:t>
            </a:r>
          </a:p>
          <a:p>
            <a:pPr lvl="0"/>
            <a:r>
              <a:rPr lang="fr-FR" sz="1600" b="1" dirty="0"/>
              <a:t>Quel est ton numéro de téléphone? (</a:t>
            </a:r>
            <a:r>
              <a:rPr lang="fr-FR" sz="1600" b="1" dirty="0" err="1"/>
              <a:t>informal</a:t>
            </a:r>
            <a:r>
              <a:rPr lang="fr-FR" sz="1600" b="1" dirty="0"/>
              <a:t>) Quel est votre numéro de téléphone? (</a:t>
            </a:r>
            <a:r>
              <a:rPr lang="fr-FR" sz="1600" b="1" dirty="0" err="1"/>
              <a:t>formal</a:t>
            </a:r>
            <a:r>
              <a:rPr lang="fr-FR" sz="1600" b="1" dirty="0"/>
              <a:t>) / </a:t>
            </a:r>
            <a:r>
              <a:rPr lang="fr-FR" sz="1600" b="1" dirty="0" err="1"/>
              <a:t>what</a:t>
            </a:r>
            <a:r>
              <a:rPr lang="fr-FR" sz="1600" b="1" dirty="0"/>
              <a:t> </a:t>
            </a:r>
            <a:r>
              <a:rPr lang="fr-FR" sz="1600" b="1" dirty="0" err="1"/>
              <a:t>is</a:t>
            </a:r>
            <a:r>
              <a:rPr lang="fr-FR" sz="1600" b="1" dirty="0"/>
              <a:t> </a:t>
            </a:r>
            <a:r>
              <a:rPr lang="fr-FR" sz="1600" b="1" dirty="0" err="1"/>
              <a:t>your</a:t>
            </a:r>
            <a:r>
              <a:rPr lang="fr-FR" sz="1600" b="1" dirty="0"/>
              <a:t> phone </a:t>
            </a:r>
            <a:r>
              <a:rPr lang="fr-FR" sz="1600" b="1" dirty="0" err="1"/>
              <a:t>number</a:t>
            </a:r>
            <a:r>
              <a:rPr lang="fr-FR" sz="1600" b="1" dirty="0"/>
              <a:t>?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You </a:t>
            </a:r>
            <a:r>
              <a:rPr lang="fr-FR" sz="1600" dirty="0" err="1"/>
              <a:t>answer</a:t>
            </a:r>
            <a:r>
              <a:rPr lang="fr-FR" sz="1600" dirty="0"/>
              <a:t>: Mon numéro de téléphone est…..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You </a:t>
            </a:r>
            <a:r>
              <a:rPr lang="fr-FR" sz="1600" dirty="0" err="1"/>
              <a:t>present</a:t>
            </a:r>
            <a:r>
              <a:rPr lang="fr-FR" sz="1600" dirty="0"/>
              <a:t> </a:t>
            </a:r>
            <a:r>
              <a:rPr lang="fr-FR" sz="1600" dirty="0" err="1"/>
              <a:t>someone</a:t>
            </a:r>
            <a:r>
              <a:rPr lang="fr-FR" sz="1600" dirty="0"/>
              <a:t>: son numéro de téléphone est…..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BD6D3-733B-43C1-B600-E5FB2C94F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466" y="755871"/>
            <a:ext cx="5281401" cy="5366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1ABA2A-F770-4BD8-AD57-483F8AEF3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4066" y="52319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4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405578" y="251955"/>
            <a:ext cx="3569076" cy="8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fr-CA" sz="4800" b="1" dirty="0">
                <a:latin typeface="Arial" panose="020B0604020202020204" pitchFamily="34" charset="0"/>
              </a:rPr>
              <a:t>Questions : 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271567" y="1339439"/>
            <a:ext cx="7230636" cy="50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Quelle est ta description physique? Quelle est votre description physique? (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description?)</a:t>
            </a:r>
          </a:p>
          <a:p>
            <a:pPr lvl="0"/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Quel est ton caractère? Quel est votre caractère?</a:t>
            </a:r>
          </a:p>
          <a:p>
            <a:pPr lvl="0"/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    (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?)</a:t>
            </a:r>
          </a:p>
          <a:p>
            <a:pPr lvl="0"/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: je suis……. 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someone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: il est ….. (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...) elle est … (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she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…)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Quels sont tes goûts? Quels sont vos goûts? (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tastes?)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: j’adore le chocolat/ j’aime la glace/ je déteste les chats</a:t>
            </a:r>
          </a:p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someone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: elle adore le chocolat/ il aime la glace/ elle déteste les chats</a:t>
            </a:r>
            <a:endParaRPr lang="fr-FR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BD6D3-733B-43C1-B600-E5FB2C94F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853" y="721508"/>
            <a:ext cx="5281401" cy="5366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6E1D7E-3585-4894-9D66-7EC0CD287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92531" y="61268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111936" y="272400"/>
            <a:ext cx="6997171" cy="8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fr-CA" sz="4800" b="1" dirty="0">
                <a:latin typeface="Arial" panose="020B0604020202020204" pitchFamily="34" charset="0"/>
              </a:rPr>
              <a:t>Réponses/</a:t>
            </a:r>
            <a:r>
              <a:rPr lang="fr-CA" sz="4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Answers</a:t>
            </a:r>
            <a:r>
              <a:rPr lang="fr-CA" sz="4800" b="1" dirty="0">
                <a:latin typeface="Arial" panose="020B0604020202020204" pitchFamily="34" charset="0"/>
              </a:rPr>
              <a:t> : 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316172" y="1286592"/>
            <a:ext cx="6409890" cy="418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dirty="0"/>
              <a:t>je suis grand/e - je suis petit/e ( I </a:t>
            </a:r>
            <a:r>
              <a:rPr lang="fr-FR" sz="2000" dirty="0" err="1"/>
              <a:t>am</a:t>
            </a:r>
            <a:r>
              <a:rPr lang="fr-FR" sz="2000" dirty="0"/>
              <a:t> </a:t>
            </a:r>
            <a:r>
              <a:rPr lang="fr-FR" sz="2000" dirty="0" err="1"/>
              <a:t>tall</a:t>
            </a:r>
            <a:r>
              <a:rPr lang="fr-FR" sz="2000" dirty="0"/>
              <a:t>/</a:t>
            </a:r>
            <a:r>
              <a:rPr lang="fr-FR" sz="2000" dirty="0" err="1"/>
              <a:t>small</a:t>
            </a:r>
            <a:r>
              <a:rPr lang="fr-FR" sz="2000" dirty="0"/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dirty="0"/>
              <a:t>j'ai les cheveux noirs/bruns/blonds ( I have black/</a:t>
            </a:r>
            <a:r>
              <a:rPr lang="fr-FR" sz="2000" dirty="0" err="1"/>
              <a:t>brown</a:t>
            </a:r>
            <a:r>
              <a:rPr lang="fr-FR" sz="2000" dirty="0"/>
              <a:t>/blond </a:t>
            </a:r>
            <a:r>
              <a:rPr lang="fr-FR" sz="2000" dirty="0" err="1"/>
              <a:t>hairs</a:t>
            </a:r>
            <a:r>
              <a:rPr lang="fr-FR" sz="2000" dirty="0"/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dirty="0"/>
              <a:t>j'ai les yeux noirs/bleus/verts/bruns ( I have black/</a:t>
            </a:r>
            <a:r>
              <a:rPr lang="fr-FR" sz="2000" dirty="0" err="1"/>
              <a:t>blue</a:t>
            </a:r>
            <a:r>
              <a:rPr lang="fr-FR" sz="2000" dirty="0"/>
              <a:t>/green	</a:t>
            </a:r>
            <a:r>
              <a:rPr lang="fr-FR" sz="2000" dirty="0" err="1"/>
              <a:t>brown</a:t>
            </a:r>
            <a:r>
              <a:rPr lang="fr-FR" sz="2000" dirty="0"/>
              <a:t> </a:t>
            </a:r>
            <a:r>
              <a:rPr lang="fr-FR" sz="2000" dirty="0" err="1"/>
              <a:t>eyes</a:t>
            </a:r>
            <a:r>
              <a:rPr lang="fr-FR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 cheveux sont noirs/bruns/blonds ( </a:t>
            </a:r>
            <a:r>
              <a:rPr lang="fr-FR" sz="2000" dirty="0" err="1"/>
              <a:t>my</a:t>
            </a:r>
            <a:r>
              <a:rPr lang="fr-FR" sz="2000" dirty="0"/>
              <a:t> </a:t>
            </a:r>
            <a:r>
              <a:rPr lang="fr-FR" sz="2000" dirty="0" err="1"/>
              <a:t>hairs</a:t>
            </a:r>
            <a:r>
              <a:rPr lang="fr-FR" sz="2000" dirty="0"/>
              <a:t> are black/</a:t>
            </a:r>
            <a:r>
              <a:rPr lang="fr-FR" sz="2000" dirty="0" err="1"/>
              <a:t>brown</a:t>
            </a:r>
            <a:r>
              <a:rPr lang="fr-FR" sz="2000" dirty="0"/>
              <a:t>/blond </a:t>
            </a:r>
            <a:r>
              <a:rPr lang="fr-FR" sz="2000" dirty="0" err="1"/>
              <a:t>hairs</a:t>
            </a:r>
            <a:r>
              <a:rPr lang="fr-FR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mes yeux sont bleus (</a:t>
            </a:r>
            <a:r>
              <a:rPr lang="fr-FR" sz="2000" dirty="0" err="1"/>
              <a:t>my</a:t>
            </a:r>
            <a:r>
              <a:rPr lang="fr-FR" sz="2000" dirty="0"/>
              <a:t> </a:t>
            </a:r>
            <a:r>
              <a:rPr lang="fr-FR" sz="2000" dirty="0" err="1"/>
              <a:t>eyes</a:t>
            </a:r>
            <a:r>
              <a:rPr lang="fr-FR" sz="2000" dirty="0"/>
              <a:t> are </a:t>
            </a:r>
            <a:r>
              <a:rPr lang="fr-FR" sz="2000" dirty="0" err="1"/>
              <a:t>blue</a:t>
            </a:r>
            <a:r>
              <a:rPr lang="fr-FR" sz="2000" dirty="0"/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dirty="0"/>
              <a:t>J'ai = I have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dirty="0"/>
              <a:t>mes cheveux sont = </a:t>
            </a:r>
            <a:r>
              <a:rPr lang="fr-FR" sz="2000" dirty="0" err="1"/>
              <a:t>my</a:t>
            </a:r>
            <a:r>
              <a:rPr lang="fr-FR" sz="2000" dirty="0"/>
              <a:t> </a:t>
            </a:r>
            <a:r>
              <a:rPr lang="fr-FR" sz="2000" dirty="0" err="1"/>
              <a:t>hairs</a:t>
            </a:r>
            <a:r>
              <a:rPr lang="fr-FR" sz="2000" dirty="0"/>
              <a:t> are….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dirty="0"/>
              <a:t>il/ elle a les yeux bleus (</a:t>
            </a:r>
            <a:r>
              <a:rPr lang="fr-FR" sz="2000" dirty="0" err="1"/>
              <a:t>he</a:t>
            </a:r>
            <a:r>
              <a:rPr lang="fr-FR" sz="2000" dirty="0"/>
              <a:t>/</a:t>
            </a:r>
            <a:r>
              <a:rPr lang="fr-FR" sz="2000" dirty="0" err="1"/>
              <a:t>she</a:t>
            </a:r>
            <a:r>
              <a:rPr lang="fr-FR" sz="2000" dirty="0"/>
              <a:t> has </a:t>
            </a:r>
            <a:r>
              <a:rPr lang="fr-FR" sz="2000" dirty="0" err="1"/>
              <a:t>blue</a:t>
            </a:r>
            <a:r>
              <a:rPr lang="fr-FR" sz="2000" dirty="0"/>
              <a:t> </a:t>
            </a:r>
            <a:r>
              <a:rPr lang="fr-FR" sz="2000" dirty="0" err="1"/>
              <a:t>eyes</a:t>
            </a:r>
            <a:r>
              <a:rPr lang="fr-FR" sz="2000" dirty="0"/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dirty="0"/>
              <a:t>Ses yeux sont bleus (</a:t>
            </a:r>
            <a:r>
              <a:rPr lang="fr-FR" sz="2000" dirty="0" err="1"/>
              <a:t>his</a:t>
            </a:r>
            <a:r>
              <a:rPr lang="fr-FR" sz="2000" dirty="0"/>
              <a:t>/</a:t>
            </a:r>
            <a:r>
              <a:rPr lang="fr-FR" sz="2000" dirty="0" err="1"/>
              <a:t>her</a:t>
            </a:r>
            <a:r>
              <a:rPr lang="fr-FR" sz="2000" dirty="0"/>
              <a:t> </a:t>
            </a:r>
            <a:r>
              <a:rPr lang="fr-FR" sz="2000" dirty="0" err="1"/>
              <a:t>eyes</a:t>
            </a:r>
            <a:r>
              <a:rPr lang="fr-FR" sz="2000" dirty="0"/>
              <a:t> are </a:t>
            </a:r>
            <a:r>
              <a:rPr lang="fr-FR" sz="2000" dirty="0" err="1"/>
              <a:t>blue</a:t>
            </a:r>
            <a:r>
              <a:rPr lang="fr-FR" sz="2000" dirty="0"/>
              <a:t>)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BD6D3-733B-43C1-B600-E5FB2C94F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466" y="755871"/>
            <a:ext cx="5281401" cy="5366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104E6D-B103-4719-97E2-B007854C2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0022" y="4558189"/>
            <a:ext cx="487363" cy="487363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285818-DBCD-4CE7-8518-6BB769C2A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02523" y="52992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79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1A2CA-C20C-4169-8F52-268736DD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12" y="73969"/>
            <a:ext cx="11183435" cy="6710061"/>
          </a:xfrm>
          <a:prstGeom prst="rect">
            <a:avLst/>
          </a:prstGeom>
        </p:spPr>
      </p:pic>
      <p:sp>
        <p:nvSpPr>
          <p:cNvPr id="363" name="Google Shape;363;p26"/>
          <p:cNvSpPr/>
          <p:nvPr/>
        </p:nvSpPr>
        <p:spPr>
          <a:xfrm rot="10800000" flipH="1">
            <a:off x="-113425" y="5289948"/>
            <a:ext cx="12304300" cy="3042427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6"/>
          <p:cNvSpPr/>
          <p:nvPr/>
        </p:nvSpPr>
        <p:spPr>
          <a:xfrm>
            <a:off x="382412" y="2672995"/>
            <a:ext cx="103307" cy="103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97275" y="5667725"/>
            <a:ext cx="62388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Merci &amp; </a:t>
            </a:r>
            <a:r>
              <a:rPr lang="en-US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6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à bientôt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…</a:t>
            </a:r>
            <a:endParaRPr sz="36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7EC564"/>
      </a:accent1>
      <a:accent2>
        <a:srgbClr val="3FBC96"/>
      </a:accent2>
      <a:accent3>
        <a:srgbClr val="40C2D2"/>
      </a:accent3>
      <a:accent4>
        <a:srgbClr val="179DD9"/>
      </a:accent4>
      <a:accent5>
        <a:srgbClr val="3FBC96"/>
      </a:accent5>
      <a:accent6>
        <a:srgbClr val="40C2D2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492</Words>
  <Application>Microsoft Office PowerPoint</Application>
  <PresentationFormat>Widescreen</PresentationFormat>
  <Paragraphs>68</Paragraphs>
  <Slides>8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Montserrat SemiBold</vt:lpstr>
      <vt:lpstr>Montserrat</vt:lpstr>
      <vt:lpstr>Quattrocento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Jeannette Mundinger Hardy</dc:creator>
  <cp:lastModifiedBy>Jacob Graham</cp:lastModifiedBy>
  <cp:revision>32</cp:revision>
  <dcterms:modified xsi:type="dcterms:W3CDTF">2023-05-09T23:45:25Z</dcterms:modified>
</cp:coreProperties>
</file>